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9" r:id="rId14"/>
    <p:sldId id="268"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B4431"/>
    <a:srgbClr val="FFFF99"/>
    <a:srgbClr val="BFF6BC"/>
    <a:srgbClr val="FF66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4628" autoAdjust="0"/>
  </p:normalViewPr>
  <p:slideViewPr>
    <p:cSldViewPr>
      <p:cViewPr>
        <p:scale>
          <a:sx n="90" d="100"/>
          <a:sy n="90" d="100"/>
        </p:scale>
        <p:origin x="-72" y="-342"/>
      </p:cViewPr>
      <p:guideLst>
        <p:guide orient="horz" pos="2160"/>
        <p:guide pos="2880"/>
      </p:guideLst>
    </p:cSldViewPr>
  </p:slideViewPr>
  <p:outlineViewPr>
    <p:cViewPr>
      <p:scale>
        <a:sx n="33" d="100"/>
        <a:sy n="33" d="100"/>
      </p:scale>
      <p:origin x="0" y="17034"/>
    </p:cViewPr>
  </p:outlineViewPr>
  <p:notesTextViewPr>
    <p:cViewPr>
      <p:scale>
        <a:sx n="1" d="1"/>
        <a:sy n="1" d="1"/>
      </p:scale>
      <p:origin x="0" y="0"/>
    </p:cViewPr>
  </p:notesText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E82258-33B2-41CC-8F3F-91A85DBF3F3B}" type="datetimeFigureOut">
              <a:rPr lang="en-GB" smtClean="0"/>
              <a:t>10/09/2015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847095-3E3E-44EB-9E0A-7F1B453EFEBD}" type="slidenum">
              <a:rPr lang="en-GB" smtClean="0"/>
              <a:t>‹#›</a:t>
            </a:fld>
            <a:endParaRPr lang="en-GB"/>
          </a:p>
        </p:txBody>
      </p:sp>
    </p:spTree>
    <p:extLst>
      <p:ext uri="{BB962C8B-B14F-4D97-AF65-F5344CB8AC3E}">
        <p14:creationId xmlns:p14="http://schemas.microsoft.com/office/powerpoint/2010/main" val="2511875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omic Sans MS" pitchFamily="66" charset="0"/>
        <a:ea typeface="+mn-ea"/>
        <a:cs typeface="+mn-cs"/>
      </a:defRPr>
    </a:lvl1pPr>
    <a:lvl2pPr marL="457200" algn="l" defTabSz="914400" rtl="0" eaLnBrk="1" latinLnBrk="0" hangingPunct="1">
      <a:defRPr sz="1200" kern="1200">
        <a:solidFill>
          <a:schemeClr val="tx1"/>
        </a:solidFill>
        <a:latin typeface="Comic Sans MS" pitchFamily="66" charset="0"/>
        <a:ea typeface="+mn-ea"/>
        <a:cs typeface="+mn-cs"/>
      </a:defRPr>
    </a:lvl2pPr>
    <a:lvl3pPr marL="914400" algn="l" defTabSz="914400" rtl="0" eaLnBrk="1" latinLnBrk="0" hangingPunct="1">
      <a:defRPr sz="1200" kern="1200">
        <a:solidFill>
          <a:schemeClr val="tx1"/>
        </a:solidFill>
        <a:latin typeface="Comic Sans MS" pitchFamily="66" charset="0"/>
        <a:ea typeface="+mn-ea"/>
        <a:cs typeface="+mn-cs"/>
      </a:defRPr>
    </a:lvl3pPr>
    <a:lvl4pPr marL="1371600" algn="l" defTabSz="914400" rtl="0" eaLnBrk="1" latinLnBrk="0" hangingPunct="1">
      <a:defRPr sz="1200" kern="1200">
        <a:solidFill>
          <a:schemeClr val="tx1"/>
        </a:solidFill>
        <a:latin typeface="Comic Sans MS" pitchFamily="66" charset="0"/>
        <a:ea typeface="+mn-ea"/>
        <a:cs typeface="+mn-cs"/>
      </a:defRPr>
    </a:lvl4pPr>
    <a:lvl5pPr marL="1828800" algn="l" defTabSz="914400" rtl="0" eaLnBrk="1" latinLnBrk="0" hangingPunct="1">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omic Sans MS" pitchFamily="66" charset="0"/>
              </a:defRPr>
            </a:lvl1p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omic Sans MS"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atin typeface="Comic Sans MS" pitchFamily="66" charset="0"/>
              </a:defRPr>
            </a:lvl1pPr>
          </a:lstStyle>
          <a:p>
            <a:fld id="{4E0B915C-0197-4B36-8C3F-29384CC2FEE2}" type="datetime2">
              <a:rPr lang="en-GB" smtClean="0"/>
              <a:t>Thursday, 10 September 2015</a:t>
            </a:fld>
            <a:endParaRPr lang="en-GB"/>
          </a:p>
        </p:txBody>
      </p:sp>
      <p:sp>
        <p:nvSpPr>
          <p:cNvPr id="5" name="Footer Placeholder 4"/>
          <p:cNvSpPr>
            <a:spLocks noGrp="1"/>
          </p:cNvSpPr>
          <p:nvPr>
            <p:ph type="ftr" sz="quarter" idx="11"/>
          </p:nvPr>
        </p:nvSpPr>
        <p:spPr/>
        <p:txBody>
          <a:bodyPr/>
          <a:lstStyle>
            <a:lvl1pPr>
              <a:defRPr>
                <a:latin typeface="Comic Sans MS" pitchFamily="66" charset="0"/>
              </a:defRPr>
            </a:lvl1pPr>
          </a:lstStyle>
          <a:p>
            <a:r>
              <a:rPr lang="en-GB" smtClean="0"/>
              <a:t>G R Davidson</a:t>
            </a:r>
            <a:endParaRPr lang="en-GB"/>
          </a:p>
        </p:txBody>
      </p:sp>
      <p:sp>
        <p:nvSpPr>
          <p:cNvPr id="6" name="Slide Number Placeholder 5"/>
          <p:cNvSpPr>
            <a:spLocks noGrp="1"/>
          </p:cNvSpPr>
          <p:nvPr>
            <p:ph type="sldNum" sz="quarter" idx="12"/>
          </p:nvPr>
        </p:nvSpPr>
        <p:spPr/>
        <p:txBody>
          <a:bodyPr/>
          <a:lstStyle>
            <a:lvl1pPr>
              <a:defRPr>
                <a:latin typeface="Comic Sans MS" pitchFamily="66" charset="0"/>
              </a:defRPr>
            </a:lvl1pPr>
          </a:lstStyle>
          <a:p>
            <a:fld id="{DEC60EA4-28BE-4436-9F73-4090B429F4F1}" type="slidenum">
              <a:rPr lang="en-GB" smtClean="0"/>
              <a:pPr/>
              <a:t>‹#›</a:t>
            </a:fld>
            <a:endParaRPr lang="en-GB"/>
          </a:p>
        </p:txBody>
      </p:sp>
    </p:spTree>
    <p:extLst>
      <p:ext uri="{BB962C8B-B14F-4D97-AF65-F5344CB8AC3E}">
        <p14:creationId xmlns:p14="http://schemas.microsoft.com/office/powerpoint/2010/main" val="13555224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7DE6F3-CEE1-4671-BD9E-4008212934F4}"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106291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DD4A80-4DF9-4184-A5B3-444DAB01B3AE}"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292209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marL="342900" indent="-342900">
              <a:buClr>
                <a:srgbClr val="0000FF"/>
              </a:buClr>
              <a:buFont typeface="Wingdings" pitchFamily="2" charset="2"/>
              <a:buChar char="v"/>
              <a:defRPr/>
            </a:lvl1pPr>
            <a:lvl2pPr marL="742950" indent="-285750">
              <a:buClr>
                <a:srgbClr val="FF0000"/>
              </a:buClr>
              <a:buFont typeface="Wingdings" pitchFamily="2" charset="2"/>
              <a:buChar char="Ø"/>
              <a:defRPr/>
            </a:lvl2pPr>
            <a:lvl3pPr marL="1143000" indent="-228600">
              <a:buClr>
                <a:srgbClr val="0000FF"/>
              </a:buCl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18573288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6F3FF6-1C58-4184-B0C7-08CD5F753704}"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183301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F516C56-E920-41A9-B333-37C9CC4C6C4D}" type="datetime2">
              <a:rPr lang="en-GB" smtClean="0"/>
              <a:t>Thursday, 10 September 2015</a:t>
            </a:fld>
            <a:endParaRPr lang="en-GB"/>
          </a:p>
        </p:txBody>
      </p:sp>
      <p:sp>
        <p:nvSpPr>
          <p:cNvPr id="6" name="Footer Placeholder 5"/>
          <p:cNvSpPr>
            <a:spLocks noGrp="1"/>
          </p:cNvSpPr>
          <p:nvPr>
            <p:ph type="ftr" sz="quarter" idx="11"/>
          </p:nvPr>
        </p:nvSpPr>
        <p:spPr/>
        <p:txBody>
          <a:bodyPr/>
          <a:lstStyle/>
          <a:p>
            <a:r>
              <a:rPr lang="en-GB" smtClean="0"/>
              <a:t>G R Davidson</a:t>
            </a:r>
            <a:endParaRPr lang="en-GB"/>
          </a:p>
        </p:txBody>
      </p:sp>
      <p:sp>
        <p:nvSpPr>
          <p:cNvPr id="7" name="Slide Number Placeholder 6"/>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2516207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DE2B984-8B10-4631-9399-41385BE99DA2}" type="datetime2">
              <a:rPr lang="en-GB" smtClean="0"/>
              <a:t>Thursday, 10 September 2015</a:t>
            </a:fld>
            <a:endParaRPr lang="en-GB"/>
          </a:p>
        </p:txBody>
      </p:sp>
      <p:sp>
        <p:nvSpPr>
          <p:cNvPr id="8" name="Footer Placeholder 7"/>
          <p:cNvSpPr>
            <a:spLocks noGrp="1"/>
          </p:cNvSpPr>
          <p:nvPr>
            <p:ph type="ftr" sz="quarter" idx="11"/>
          </p:nvPr>
        </p:nvSpPr>
        <p:spPr/>
        <p:txBody>
          <a:bodyPr/>
          <a:lstStyle/>
          <a:p>
            <a:r>
              <a:rPr lang="en-GB" smtClean="0"/>
              <a:t>G R Davidson</a:t>
            </a:r>
            <a:endParaRPr lang="en-GB"/>
          </a:p>
        </p:txBody>
      </p:sp>
      <p:sp>
        <p:nvSpPr>
          <p:cNvPr id="9" name="Slide Number Placeholder 8"/>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3856379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53D49F4-3287-4576-9584-18F912ED9B24}" type="datetime2">
              <a:rPr lang="en-GB" smtClean="0"/>
              <a:t>Thursday, 10 September 2015</a:t>
            </a:fld>
            <a:endParaRPr lang="en-GB"/>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7408214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3EC19-FECF-4158-A3AD-E24CAB87380F}" type="datetime2">
              <a:rPr lang="en-GB" smtClean="0"/>
              <a:t>Thursday, 10 September 2015</a:t>
            </a:fld>
            <a:endParaRPr lang="en-GB"/>
          </a:p>
        </p:txBody>
      </p:sp>
      <p:sp>
        <p:nvSpPr>
          <p:cNvPr id="3" name="Footer Placeholder 2"/>
          <p:cNvSpPr>
            <a:spLocks noGrp="1"/>
          </p:cNvSpPr>
          <p:nvPr>
            <p:ph type="ftr" sz="quarter" idx="11"/>
          </p:nvPr>
        </p:nvSpPr>
        <p:spPr/>
        <p:txBody>
          <a:bodyPr/>
          <a:lstStyle/>
          <a:p>
            <a:r>
              <a:rPr lang="en-GB" smtClean="0"/>
              <a:t>G R Davidson</a:t>
            </a:r>
            <a:endParaRPr lang="en-GB"/>
          </a:p>
        </p:txBody>
      </p:sp>
      <p:sp>
        <p:nvSpPr>
          <p:cNvPr id="4" name="Slide Number Placeholder 3"/>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386533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99AABA-E7B5-490A-8E2C-BF3F29F016C9}" type="datetime2">
              <a:rPr lang="en-GB" smtClean="0"/>
              <a:t>Thursday, 10 September 2015</a:t>
            </a:fld>
            <a:endParaRPr lang="en-GB"/>
          </a:p>
        </p:txBody>
      </p:sp>
      <p:sp>
        <p:nvSpPr>
          <p:cNvPr id="6" name="Footer Placeholder 5"/>
          <p:cNvSpPr>
            <a:spLocks noGrp="1"/>
          </p:cNvSpPr>
          <p:nvPr>
            <p:ph type="ftr" sz="quarter" idx="11"/>
          </p:nvPr>
        </p:nvSpPr>
        <p:spPr/>
        <p:txBody>
          <a:bodyPr/>
          <a:lstStyle/>
          <a:p>
            <a:r>
              <a:rPr lang="en-GB" smtClean="0"/>
              <a:t>G R Davidson</a:t>
            </a:r>
            <a:endParaRPr lang="en-GB"/>
          </a:p>
        </p:txBody>
      </p:sp>
      <p:sp>
        <p:nvSpPr>
          <p:cNvPr id="7" name="Slide Number Placeholder 6"/>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281320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5A120-08DD-47B4-BAB5-7A9B3A8C93FB}" type="datetime2">
              <a:rPr lang="en-GB" smtClean="0"/>
              <a:t>Thursday, 10 September 2015</a:t>
            </a:fld>
            <a:endParaRPr lang="en-GB"/>
          </a:p>
        </p:txBody>
      </p:sp>
      <p:sp>
        <p:nvSpPr>
          <p:cNvPr id="6" name="Footer Placeholder 5"/>
          <p:cNvSpPr>
            <a:spLocks noGrp="1"/>
          </p:cNvSpPr>
          <p:nvPr>
            <p:ph type="ftr" sz="quarter" idx="11"/>
          </p:nvPr>
        </p:nvSpPr>
        <p:spPr/>
        <p:txBody>
          <a:bodyPr/>
          <a:lstStyle/>
          <a:p>
            <a:r>
              <a:rPr lang="en-GB" smtClean="0"/>
              <a:t>G R Davidson</a:t>
            </a:r>
            <a:endParaRPr lang="en-GB"/>
          </a:p>
        </p:txBody>
      </p:sp>
      <p:sp>
        <p:nvSpPr>
          <p:cNvPr id="7" name="Slide Number Placeholder 6"/>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19593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2000">
              <a:schemeClr val="accent3">
                <a:lumMod val="75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3034680" cy="365125"/>
          </a:xfrm>
          <a:prstGeom prst="rect">
            <a:avLst/>
          </a:prstGeom>
        </p:spPr>
        <p:txBody>
          <a:bodyPr vert="horz" lIns="91440" tIns="45720" rIns="91440" bIns="45720" rtlCol="0" anchor="ctr"/>
          <a:lstStyle>
            <a:lvl1pPr algn="l">
              <a:defRPr sz="1200" b="1" i="0">
                <a:solidFill>
                  <a:srgbClr val="FF0000"/>
                </a:solidFill>
                <a:latin typeface="Comic Sans MS" pitchFamily="66" charset="0"/>
              </a:defRPr>
            </a:lvl1pPr>
          </a:lstStyle>
          <a:p>
            <a:fld id="{5ACCD828-A6A4-42F6-B565-0CF21A54DCA0}" type="datetime2">
              <a:rPr lang="en-GB" smtClean="0"/>
              <a:pPr/>
              <a:t>Thursday, 10 September 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i="0">
                <a:solidFill>
                  <a:srgbClr val="FF0000"/>
                </a:solidFill>
                <a:latin typeface="Comic Sans MS" pitchFamily="66" charset="0"/>
              </a:defRPr>
            </a:lvl1pPr>
          </a:lstStyle>
          <a:p>
            <a:r>
              <a:rPr lang="en-GB" smtClean="0"/>
              <a:t>G R Davidson</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i="0">
                <a:solidFill>
                  <a:srgbClr val="FF0000"/>
                </a:solidFill>
                <a:latin typeface="Comic Sans MS" pitchFamily="66" charset="0"/>
              </a:defRPr>
            </a:lvl1pPr>
          </a:lstStyle>
          <a:p>
            <a:r>
              <a:rPr lang="en-GB" dirty="0" smtClean="0"/>
              <a:t>Slide </a:t>
            </a:r>
            <a:fld id="{DEC60EA4-28BE-4436-9F73-4090B429F4F1}" type="slidenum">
              <a:rPr lang="en-GB" smtClean="0"/>
              <a:pPr/>
              <a:t>‹#›</a:t>
            </a:fld>
            <a:endParaRPr lang="en-GB" dirty="0"/>
          </a:p>
        </p:txBody>
      </p:sp>
    </p:spTree>
    <p:extLst>
      <p:ext uri="{BB962C8B-B14F-4D97-AF65-F5344CB8AC3E}">
        <p14:creationId xmlns:p14="http://schemas.microsoft.com/office/powerpoint/2010/main" val="3922597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3">
                                            <p:txEl>
                                              <p:pRg st="0" end="0"/>
                                            </p:txEl>
                                          </p:spTgt>
                                        </p:tgtEl>
                                        <p:attrNameLst>
                                          <p:attrName>ppt_w</p:attrName>
                                        </p:attrNameLst>
                                      </p:cBhvr>
                                    </p:anim>
                                    <p:anim by="(#ppt_w*0.50)" calcmode="lin" valueType="num">
                                      <p:cBhvr>
                                        <p:cTn id="8" dur="250" decel="50000" autoRev="1" fill="hold">
                                          <p:stCondLst>
                                            <p:cond delay="0"/>
                                          </p:stCondLst>
                                        </p:cTn>
                                        <p:tgtEl>
                                          <p:spTgt spid="3">
                                            <p:txEl>
                                              <p:pRg st="0" end="0"/>
                                            </p:txEl>
                                          </p:spTgt>
                                        </p:tgtEl>
                                        <p:attrNameLst>
                                          <p:attrName>ppt_x</p:attrName>
                                        </p:attrNameLst>
                                      </p:cBhvr>
                                    </p:anim>
                                    <p:anim from="(-#ppt_h/2)" to="(#ppt_y)" calcmode="lin" valueType="num">
                                      <p:cBhvr>
                                        <p:cTn id="9" dur="500" fill="hold">
                                          <p:stCondLst>
                                            <p:cond delay="0"/>
                                          </p:stCondLst>
                                        </p:cTn>
                                        <p:tgtEl>
                                          <p:spTgt spid="3">
                                            <p:txEl>
                                              <p:pRg st="0" end="0"/>
                                            </p:txEl>
                                          </p:spTgt>
                                        </p:tgtEl>
                                        <p:attrNameLst>
                                          <p:attrName>ppt_y</p:attrName>
                                        </p:attrNameLst>
                                      </p:cBhvr>
                                    </p:anim>
                                    <p:animRot by="21600000">
                                      <p:cBhvr>
                                        <p:cTn id="10" dur="5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by="(-#ppt_w*2)" calcmode="lin" valueType="num">
                                      <p:cBhvr rctx="PPT">
                                        <p:cTn id="15" dur="250" autoRev="1" fill="hold">
                                          <p:stCondLst>
                                            <p:cond delay="0"/>
                                          </p:stCondLst>
                                        </p:cTn>
                                        <p:tgtEl>
                                          <p:spTgt spid="3">
                                            <p:txEl>
                                              <p:pRg st="1" end="1"/>
                                            </p:txEl>
                                          </p:spTgt>
                                        </p:tgtEl>
                                        <p:attrNameLst>
                                          <p:attrName>ppt_w</p:attrName>
                                        </p:attrNameLst>
                                      </p:cBhvr>
                                    </p:anim>
                                    <p:anim by="(#ppt_w*0.50)" calcmode="lin" valueType="num">
                                      <p:cBhvr>
                                        <p:cTn id="16" dur="250" decel="50000" autoRev="1" fill="hold">
                                          <p:stCondLst>
                                            <p:cond delay="0"/>
                                          </p:stCondLst>
                                        </p:cTn>
                                        <p:tgtEl>
                                          <p:spTgt spid="3">
                                            <p:txEl>
                                              <p:pRg st="1" end="1"/>
                                            </p:txEl>
                                          </p:spTgt>
                                        </p:tgtEl>
                                        <p:attrNameLst>
                                          <p:attrName>ppt_x</p:attrName>
                                        </p:attrNameLst>
                                      </p:cBhvr>
                                    </p:anim>
                                    <p:anim from="(-#ppt_h/2)" to="(#ppt_y)" calcmode="lin" valueType="num">
                                      <p:cBhvr>
                                        <p:cTn id="17" dur="500" fill="hold">
                                          <p:stCondLst>
                                            <p:cond delay="0"/>
                                          </p:stCondLst>
                                        </p:cTn>
                                        <p:tgtEl>
                                          <p:spTgt spid="3">
                                            <p:txEl>
                                              <p:pRg st="1" end="1"/>
                                            </p:txEl>
                                          </p:spTgt>
                                        </p:tgtEl>
                                        <p:attrNameLst>
                                          <p:attrName>ppt_y</p:attrName>
                                        </p:attrNameLst>
                                      </p:cBhvr>
                                    </p:anim>
                                    <p:animRot by="21600000">
                                      <p:cBhvr>
                                        <p:cTn id="18" dur="500" fill="hold">
                                          <p:stCondLst>
                                            <p:cond delay="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by="(-#ppt_w*2)" calcmode="lin" valueType="num">
                                      <p:cBhvr rctx="PPT">
                                        <p:cTn id="23" dur="250" autoRev="1" fill="hold">
                                          <p:stCondLst>
                                            <p:cond delay="0"/>
                                          </p:stCondLst>
                                        </p:cTn>
                                        <p:tgtEl>
                                          <p:spTgt spid="3">
                                            <p:txEl>
                                              <p:pRg st="2" end="2"/>
                                            </p:txEl>
                                          </p:spTgt>
                                        </p:tgtEl>
                                        <p:attrNameLst>
                                          <p:attrName>ppt_w</p:attrName>
                                        </p:attrNameLst>
                                      </p:cBhvr>
                                    </p:anim>
                                    <p:anim by="(#ppt_w*0.50)" calcmode="lin" valueType="num">
                                      <p:cBhvr>
                                        <p:cTn id="24" dur="250" decel="50000" autoRev="1" fill="hold">
                                          <p:stCondLst>
                                            <p:cond delay="0"/>
                                          </p:stCondLst>
                                        </p:cTn>
                                        <p:tgtEl>
                                          <p:spTgt spid="3">
                                            <p:txEl>
                                              <p:pRg st="2" end="2"/>
                                            </p:txEl>
                                          </p:spTgt>
                                        </p:tgtEl>
                                        <p:attrNameLst>
                                          <p:attrName>ppt_x</p:attrName>
                                        </p:attrNameLst>
                                      </p:cBhvr>
                                    </p:anim>
                                    <p:anim from="(-#ppt_h/2)" to="(#ppt_y)" calcmode="lin" valueType="num">
                                      <p:cBhvr>
                                        <p:cTn id="25" dur="500" fill="hold">
                                          <p:stCondLst>
                                            <p:cond delay="0"/>
                                          </p:stCondLst>
                                        </p:cTn>
                                        <p:tgtEl>
                                          <p:spTgt spid="3">
                                            <p:txEl>
                                              <p:pRg st="2" end="2"/>
                                            </p:txEl>
                                          </p:spTgt>
                                        </p:tgtEl>
                                        <p:attrNameLst>
                                          <p:attrName>ppt_y</p:attrName>
                                        </p:attrNameLst>
                                      </p:cBhvr>
                                    </p:anim>
                                    <p:animRot by="21600000">
                                      <p:cBhvr>
                                        <p:cTn id="26" dur="500" fill="hold">
                                          <p:stCondLst>
                                            <p:cond delay="0"/>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3">
                                            <p:txEl>
                                              <p:pRg st="3" end="3"/>
                                            </p:txEl>
                                          </p:spTgt>
                                        </p:tgtEl>
                                        <p:attrNameLst>
                                          <p:attrName>style.visibility</p:attrName>
                                        </p:attrNameLst>
                                      </p:cBhvr>
                                      <p:to>
                                        <p:strVal val="visible"/>
                                      </p:to>
                                    </p:set>
                                    <p:anim by="(-#ppt_w*2)" calcmode="lin" valueType="num">
                                      <p:cBhvr rctx="PPT">
                                        <p:cTn id="31" dur="250" autoRev="1" fill="hold">
                                          <p:stCondLst>
                                            <p:cond delay="0"/>
                                          </p:stCondLst>
                                        </p:cTn>
                                        <p:tgtEl>
                                          <p:spTgt spid="3">
                                            <p:txEl>
                                              <p:pRg st="3" end="3"/>
                                            </p:txEl>
                                          </p:spTgt>
                                        </p:tgtEl>
                                        <p:attrNameLst>
                                          <p:attrName>ppt_w</p:attrName>
                                        </p:attrNameLst>
                                      </p:cBhvr>
                                    </p:anim>
                                    <p:anim by="(#ppt_w*0.50)" calcmode="lin" valueType="num">
                                      <p:cBhvr>
                                        <p:cTn id="32" dur="250" decel="50000" autoRev="1" fill="hold">
                                          <p:stCondLst>
                                            <p:cond delay="0"/>
                                          </p:stCondLst>
                                        </p:cTn>
                                        <p:tgtEl>
                                          <p:spTgt spid="3">
                                            <p:txEl>
                                              <p:pRg st="3" end="3"/>
                                            </p:txEl>
                                          </p:spTgt>
                                        </p:tgtEl>
                                        <p:attrNameLst>
                                          <p:attrName>ppt_x</p:attrName>
                                        </p:attrNameLst>
                                      </p:cBhvr>
                                    </p:anim>
                                    <p:anim from="(-#ppt_h/2)" to="(#ppt_y)" calcmode="lin" valueType="num">
                                      <p:cBhvr>
                                        <p:cTn id="33" dur="500" fill="hold">
                                          <p:stCondLst>
                                            <p:cond delay="0"/>
                                          </p:stCondLst>
                                        </p:cTn>
                                        <p:tgtEl>
                                          <p:spTgt spid="3">
                                            <p:txEl>
                                              <p:pRg st="3" end="3"/>
                                            </p:txEl>
                                          </p:spTgt>
                                        </p:tgtEl>
                                        <p:attrNameLst>
                                          <p:attrName>ppt_y</p:attrName>
                                        </p:attrNameLst>
                                      </p:cBhvr>
                                    </p:anim>
                                    <p:animRot by="21600000">
                                      <p:cBhvr>
                                        <p:cTn id="34" dur="500" fill="hold">
                                          <p:stCondLst>
                                            <p:cond delay="0"/>
                                          </p:stCondLst>
                                        </p:cTn>
                                        <p:tgtEl>
                                          <p:spTgt spid="3">
                                            <p:txEl>
                                              <p:pRg st="3" end="3"/>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3">
                                            <p:txEl>
                                              <p:pRg st="4" end="4"/>
                                            </p:txEl>
                                          </p:spTgt>
                                        </p:tgtEl>
                                        <p:attrNameLst>
                                          <p:attrName>style.visibility</p:attrName>
                                        </p:attrNameLst>
                                      </p:cBhvr>
                                      <p:to>
                                        <p:strVal val="visible"/>
                                      </p:to>
                                    </p:set>
                                    <p:anim by="(-#ppt_w*2)" calcmode="lin" valueType="num">
                                      <p:cBhvr rctx="PPT">
                                        <p:cTn id="39" dur="250" autoRev="1" fill="hold">
                                          <p:stCondLst>
                                            <p:cond delay="0"/>
                                          </p:stCondLst>
                                        </p:cTn>
                                        <p:tgtEl>
                                          <p:spTgt spid="3">
                                            <p:txEl>
                                              <p:pRg st="4" end="4"/>
                                            </p:txEl>
                                          </p:spTgt>
                                        </p:tgtEl>
                                        <p:attrNameLst>
                                          <p:attrName>ppt_w</p:attrName>
                                        </p:attrNameLst>
                                      </p:cBhvr>
                                    </p:anim>
                                    <p:anim by="(#ppt_w*0.50)" calcmode="lin" valueType="num">
                                      <p:cBhvr>
                                        <p:cTn id="40" dur="250" decel="50000" autoRev="1" fill="hold">
                                          <p:stCondLst>
                                            <p:cond delay="0"/>
                                          </p:stCondLst>
                                        </p:cTn>
                                        <p:tgtEl>
                                          <p:spTgt spid="3">
                                            <p:txEl>
                                              <p:pRg st="4" end="4"/>
                                            </p:txEl>
                                          </p:spTgt>
                                        </p:tgtEl>
                                        <p:attrNameLst>
                                          <p:attrName>ppt_x</p:attrName>
                                        </p:attrNameLst>
                                      </p:cBhvr>
                                    </p:anim>
                                    <p:anim from="(-#ppt_h/2)" to="(#ppt_y)" calcmode="lin" valueType="num">
                                      <p:cBhvr>
                                        <p:cTn id="41" dur="500" fill="hold">
                                          <p:stCondLst>
                                            <p:cond delay="0"/>
                                          </p:stCondLst>
                                        </p:cTn>
                                        <p:tgtEl>
                                          <p:spTgt spid="3">
                                            <p:txEl>
                                              <p:pRg st="4" end="4"/>
                                            </p:txEl>
                                          </p:spTgt>
                                        </p:tgtEl>
                                        <p:attrNameLst>
                                          <p:attrName>ppt_y</p:attrName>
                                        </p:attrNameLst>
                                      </p:cBhvr>
                                    </p:anim>
                                    <p:animRot by="21600000">
                                      <p:cBhvr>
                                        <p:cTn id="42" dur="500" fill="hold">
                                          <p:stCondLst>
                                            <p:cond delay="0"/>
                                          </p:stCondLst>
                                        </p:cTn>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250" autoRev="1" fill="hold">
                          <p:stCondLst>
                            <p:cond delay="0"/>
                          </p:stCondLst>
                        </p:cTn>
                        <p:tgtEl>
                          <p:spTgt spid="3"/>
                        </p:tgtEl>
                        <p:attrNameLst>
                          <p:attrName>ppt_w</p:attrName>
                        </p:attrNameLst>
                      </p:cBhvr>
                    </p:anim>
                    <p:anim by="(#ppt_w*0.50)" calcmode="lin" valueType="num">
                      <p:cBhvr>
                        <p:cTn dur="250" decel="50000" autoRev="1" fill="hold">
                          <p:stCondLst>
                            <p:cond delay="0"/>
                          </p:stCondLst>
                        </p:cTn>
                        <p:tgtEl>
                          <p:spTgt spid="3"/>
                        </p:tgtEl>
                        <p:attrNameLst>
                          <p:attrName>ppt_x</p:attrName>
                        </p:attrNameLst>
                      </p:cBhvr>
                    </p:anim>
                    <p:anim from="(-#ppt_h/2)" to="(#ppt_y)" calcmode="lin" valueType="num">
                      <p:cBhvr>
                        <p:cTn dur="500" fill="hold">
                          <p:stCondLst>
                            <p:cond delay="0"/>
                          </p:stCondLst>
                        </p:cTn>
                        <p:tgtEl>
                          <p:spTgt spid="3"/>
                        </p:tgtEl>
                        <p:attrNameLst>
                          <p:attrName>ppt_y</p:attrName>
                        </p:attrNameLst>
                      </p:cBhvr>
                    </p:anim>
                    <p:animRot by="21600000">
                      <p:cBhvr>
                        <p:cTn dur="500" fill="hold">
                          <p:stCondLst>
                            <p:cond delay="0"/>
                          </p:stCondLst>
                        </p:cTn>
                        <p:tgtEl>
                          <p:spTgt spid="3"/>
                        </p:tgtEl>
                        <p:attrNameLst>
                          <p:attrName>r</p:attrName>
                        </p:attrNameLst>
                      </p:cBhvr>
                    </p:animRot>
                  </p:childTnLst>
                </p:cTn>
              </p:par>
            </p:tnLst>
          </p:tmpl>
          <p:tmpl lvl="2">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250" autoRev="1" fill="hold">
                          <p:stCondLst>
                            <p:cond delay="0"/>
                          </p:stCondLst>
                        </p:cTn>
                        <p:tgtEl>
                          <p:spTgt spid="3"/>
                        </p:tgtEl>
                        <p:attrNameLst>
                          <p:attrName>ppt_w</p:attrName>
                        </p:attrNameLst>
                      </p:cBhvr>
                    </p:anim>
                    <p:anim by="(#ppt_w*0.50)" calcmode="lin" valueType="num">
                      <p:cBhvr>
                        <p:cTn dur="250" decel="50000" autoRev="1" fill="hold">
                          <p:stCondLst>
                            <p:cond delay="0"/>
                          </p:stCondLst>
                        </p:cTn>
                        <p:tgtEl>
                          <p:spTgt spid="3"/>
                        </p:tgtEl>
                        <p:attrNameLst>
                          <p:attrName>ppt_x</p:attrName>
                        </p:attrNameLst>
                      </p:cBhvr>
                    </p:anim>
                    <p:anim from="(-#ppt_h/2)" to="(#ppt_y)" calcmode="lin" valueType="num">
                      <p:cBhvr>
                        <p:cTn dur="500" fill="hold">
                          <p:stCondLst>
                            <p:cond delay="0"/>
                          </p:stCondLst>
                        </p:cTn>
                        <p:tgtEl>
                          <p:spTgt spid="3"/>
                        </p:tgtEl>
                        <p:attrNameLst>
                          <p:attrName>ppt_y</p:attrName>
                        </p:attrNameLst>
                      </p:cBhvr>
                    </p:anim>
                    <p:animRot by="21600000">
                      <p:cBhvr>
                        <p:cTn dur="500" fill="hold">
                          <p:stCondLst>
                            <p:cond delay="0"/>
                          </p:stCondLst>
                        </p:cTn>
                        <p:tgtEl>
                          <p:spTgt spid="3"/>
                        </p:tgtEl>
                        <p:attrNameLst>
                          <p:attrName>r</p:attrName>
                        </p:attrNameLst>
                      </p:cBhvr>
                    </p:animRot>
                  </p:childTnLst>
                </p:cTn>
              </p:par>
            </p:tnLst>
          </p:tmpl>
          <p:tmpl lvl="3">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250" autoRev="1" fill="hold">
                          <p:stCondLst>
                            <p:cond delay="0"/>
                          </p:stCondLst>
                        </p:cTn>
                        <p:tgtEl>
                          <p:spTgt spid="3"/>
                        </p:tgtEl>
                        <p:attrNameLst>
                          <p:attrName>ppt_w</p:attrName>
                        </p:attrNameLst>
                      </p:cBhvr>
                    </p:anim>
                    <p:anim by="(#ppt_w*0.50)" calcmode="lin" valueType="num">
                      <p:cBhvr>
                        <p:cTn dur="250" decel="50000" autoRev="1" fill="hold">
                          <p:stCondLst>
                            <p:cond delay="0"/>
                          </p:stCondLst>
                        </p:cTn>
                        <p:tgtEl>
                          <p:spTgt spid="3"/>
                        </p:tgtEl>
                        <p:attrNameLst>
                          <p:attrName>ppt_x</p:attrName>
                        </p:attrNameLst>
                      </p:cBhvr>
                    </p:anim>
                    <p:anim from="(-#ppt_h/2)" to="(#ppt_y)" calcmode="lin" valueType="num">
                      <p:cBhvr>
                        <p:cTn dur="500" fill="hold">
                          <p:stCondLst>
                            <p:cond delay="0"/>
                          </p:stCondLst>
                        </p:cTn>
                        <p:tgtEl>
                          <p:spTgt spid="3"/>
                        </p:tgtEl>
                        <p:attrNameLst>
                          <p:attrName>ppt_y</p:attrName>
                        </p:attrNameLst>
                      </p:cBhvr>
                    </p:anim>
                    <p:animRot by="21600000">
                      <p:cBhvr>
                        <p:cTn dur="500" fill="hold">
                          <p:stCondLst>
                            <p:cond delay="0"/>
                          </p:stCondLst>
                        </p:cTn>
                        <p:tgtEl>
                          <p:spTgt spid="3"/>
                        </p:tgtEl>
                        <p:attrNameLst>
                          <p:attrName>r</p:attrName>
                        </p:attrNameLst>
                      </p:cBhvr>
                    </p:animRot>
                  </p:childTnLst>
                </p:cTn>
              </p:par>
            </p:tnLst>
          </p:tmpl>
          <p:tmpl lvl="4">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250" autoRev="1" fill="hold">
                          <p:stCondLst>
                            <p:cond delay="0"/>
                          </p:stCondLst>
                        </p:cTn>
                        <p:tgtEl>
                          <p:spTgt spid="3"/>
                        </p:tgtEl>
                        <p:attrNameLst>
                          <p:attrName>ppt_w</p:attrName>
                        </p:attrNameLst>
                      </p:cBhvr>
                    </p:anim>
                    <p:anim by="(#ppt_w*0.50)" calcmode="lin" valueType="num">
                      <p:cBhvr>
                        <p:cTn dur="250" decel="50000" autoRev="1" fill="hold">
                          <p:stCondLst>
                            <p:cond delay="0"/>
                          </p:stCondLst>
                        </p:cTn>
                        <p:tgtEl>
                          <p:spTgt spid="3"/>
                        </p:tgtEl>
                        <p:attrNameLst>
                          <p:attrName>ppt_x</p:attrName>
                        </p:attrNameLst>
                      </p:cBhvr>
                    </p:anim>
                    <p:anim from="(-#ppt_h/2)" to="(#ppt_y)" calcmode="lin" valueType="num">
                      <p:cBhvr>
                        <p:cTn dur="500" fill="hold">
                          <p:stCondLst>
                            <p:cond delay="0"/>
                          </p:stCondLst>
                        </p:cTn>
                        <p:tgtEl>
                          <p:spTgt spid="3"/>
                        </p:tgtEl>
                        <p:attrNameLst>
                          <p:attrName>ppt_y</p:attrName>
                        </p:attrNameLst>
                      </p:cBhvr>
                    </p:anim>
                    <p:animRot by="21600000">
                      <p:cBhvr>
                        <p:cTn dur="500" fill="hold">
                          <p:stCondLst>
                            <p:cond delay="0"/>
                          </p:stCondLst>
                        </p:cTn>
                        <p:tgtEl>
                          <p:spTgt spid="3"/>
                        </p:tgtEl>
                        <p:attrNameLst>
                          <p:attrName>r</p:attrName>
                        </p:attrNameLst>
                      </p:cBhvr>
                    </p:animRot>
                  </p:childTnLst>
                </p:cTn>
              </p:par>
            </p:tnLst>
          </p:tmpl>
          <p:tmpl lvl="5">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250" autoRev="1" fill="hold">
                          <p:stCondLst>
                            <p:cond delay="0"/>
                          </p:stCondLst>
                        </p:cTn>
                        <p:tgtEl>
                          <p:spTgt spid="3"/>
                        </p:tgtEl>
                        <p:attrNameLst>
                          <p:attrName>ppt_w</p:attrName>
                        </p:attrNameLst>
                      </p:cBhvr>
                    </p:anim>
                    <p:anim by="(#ppt_w*0.50)" calcmode="lin" valueType="num">
                      <p:cBhvr>
                        <p:cTn dur="250" decel="50000" autoRev="1" fill="hold">
                          <p:stCondLst>
                            <p:cond delay="0"/>
                          </p:stCondLst>
                        </p:cTn>
                        <p:tgtEl>
                          <p:spTgt spid="3"/>
                        </p:tgtEl>
                        <p:attrNameLst>
                          <p:attrName>ppt_x</p:attrName>
                        </p:attrNameLst>
                      </p:cBhvr>
                    </p:anim>
                    <p:anim from="(-#ppt_h/2)" to="(#ppt_y)" calcmode="lin" valueType="num">
                      <p:cBhvr>
                        <p:cTn dur="500" fill="hold">
                          <p:stCondLst>
                            <p:cond delay="0"/>
                          </p:stCondLst>
                        </p:cTn>
                        <p:tgtEl>
                          <p:spTgt spid="3"/>
                        </p:tgtEl>
                        <p:attrNameLst>
                          <p:attrName>ppt_y</p:attrName>
                        </p:attrNameLst>
                      </p:cBhvr>
                    </p:anim>
                    <p:animRot by="21600000">
                      <p:cBhvr>
                        <p:cTn dur="500" fill="hold">
                          <p:stCondLst>
                            <p:cond delay="0"/>
                          </p:stCondLst>
                        </p:cTn>
                        <p:tgtEl>
                          <p:spTgt spid="3"/>
                        </p:tgtEl>
                        <p:attrNameLst>
                          <p:attrName>r</p:attrName>
                        </p:attrNameLst>
                      </p:cBhvr>
                    </p:animRot>
                  </p:childTnLst>
                </p:cTn>
              </p:par>
            </p:tnLst>
          </p:tmpl>
        </p:tmplLst>
      </p:bldP>
    </p:bldLst>
  </p:timing>
  <p:hf hdr="0"/>
  <p:txStyles>
    <p:titleStyle>
      <a:lvl1pPr algn="ctr" defTabSz="914400" rtl="0" eaLnBrk="1" latinLnBrk="0" hangingPunct="1">
        <a:spcBef>
          <a:spcPct val="0"/>
        </a:spcBef>
        <a:buNone/>
        <a:defRPr sz="4400" kern="1200">
          <a:solidFill>
            <a:schemeClr val="tx1"/>
          </a:solidFill>
          <a:latin typeface="Comic Sans MS" pitchFamily="66" charset="0"/>
          <a:ea typeface="+mj-ea"/>
          <a:cs typeface="+mj-cs"/>
        </a:defRPr>
      </a:lvl1pPr>
    </p:titleStyle>
    <p:bodyStyle>
      <a:lvl1pPr marL="342900" indent="-342900" algn="l" defTabSz="914400" rtl="0" eaLnBrk="1" latinLnBrk="0" hangingPunct="1">
        <a:spcBef>
          <a:spcPct val="20000"/>
        </a:spcBef>
        <a:buClr>
          <a:srgbClr val="0000FF"/>
        </a:buClr>
        <a:buFont typeface="Wingdings" pitchFamily="2" charset="2"/>
        <a:buChar char="v"/>
        <a:defRPr sz="3200" kern="1200">
          <a:solidFill>
            <a:schemeClr val="tx1"/>
          </a:solidFill>
          <a:latin typeface="Comic Sans MS" pitchFamily="66" charset="0"/>
          <a:ea typeface="+mn-ea"/>
          <a:cs typeface="+mn-cs"/>
        </a:defRPr>
      </a:lvl1pPr>
      <a:lvl2pPr marL="742950" indent="-285750" algn="l" defTabSz="914400" rtl="0" eaLnBrk="1" latinLnBrk="0" hangingPunct="1">
        <a:spcBef>
          <a:spcPct val="20000"/>
        </a:spcBef>
        <a:buClr>
          <a:srgbClr val="0000FF"/>
        </a:buClr>
        <a:buFont typeface="Wingdings" pitchFamily="2" charset="2"/>
        <a:buChar char="Ø"/>
        <a:defRPr sz="2800" kern="1200">
          <a:solidFill>
            <a:schemeClr val="tx1"/>
          </a:solidFill>
          <a:latin typeface="Comic Sans MS" pitchFamily="66" charset="0"/>
          <a:ea typeface="+mn-ea"/>
          <a:cs typeface="+mn-cs"/>
        </a:defRPr>
      </a:lvl2pPr>
      <a:lvl3pPr marL="1143000" indent="-228600" algn="l" defTabSz="914400" rtl="0" eaLnBrk="1" latinLnBrk="0" hangingPunct="1">
        <a:spcBef>
          <a:spcPct val="20000"/>
        </a:spcBef>
        <a:buClr>
          <a:srgbClr val="0000FF"/>
        </a:buClr>
        <a:buFont typeface="Wingdings" pitchFamily="2" charset="2"/>
        <a:buChar char="q"/>
        <a:defRPr sz="2400" kern="1200">
          <a:solidFill>
            <a:schemeClr val="tx1"/>
          </a:solidFill>
          <a:latin typeface="Comic Sans MS" pitchFamily="66" charset="0"/>
          <a:ea typeface="+mn-ea"/>
          <a:cs typeface="+mn-cs"/>
        </a:defRPr>
      </a:lvl3pPr>
      <a:lvl4pPr marL="1600200" indent="-228600" algn="l" defTabSz="914400" rtl="0" eaLnBrk="1" latinLnBrk="0" hangingPunct="1">
        <a:spcBef>
          <a:spcPct val="20000"/>
        </a:spcBef>
        <a:buClr>
          <a:srgbClr val="0000FF"/>
        </a:buClr>
        <a:buFont typeface="Wingdings" pitchFamily="2" charset="2"/>
        <a:buChar char="v"/>
        <a:defRPr sz="2000" kern="1200">
          <a:solidFill>
            <a:schemeClr val="tx1"/>
          </a:solidFill>
          <a:latin typeface="Comic Sans MS" pitchFamily="66" charset="0"/>
          <a:ea typeface="+mn-ea"/>
          <a:cs typeface="+mn-cs"/>
        </a:defRPr>
      </a:lvl4pPr>
      <a:lvl5pPr marL="2057400" indent="-228600" algn="l" defTabSz="914400" rtl="0" eaLnBrk="1" latinLnBrk="0" hangingPunct="1">
        <a:spcBef>
          <a:spcPct val="20000"/>
        </a:spcBef>
        <a:buClr>
          <a:srgbClr val="0000FF"/>
        </a:buClr>
        <a:buFont typeface="Wingdings" pitchFamily="2" charset="2"/>
        <a:buChar char="v"/>
        <a:defRPr sz="2000" kern="1200">
          <a:solidFill>
            <a:schemeClr val="tx1"/>
          </a:solidFill>
          <a:latin typeface="Comic Sans MS"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google.ie/url?sa=i&amp;rct=j&amp;q=&amp;esrc=s&amp;source=images&amp;cd=&amp;cad=rja&amp;uact=8&amp;ved=0CAcQjRxqFQoTCLChvfmu7McCFcc8GgodnY8ORQ&amp;url=http://academic.uprm.edu/~ephoebus/id83.htm&amp;bvm=bv.102022582,d.ZGU&amp;psig=AFQjCNFeqEenerrdjsrNIcNw9sbvFAKzAg&amp;ust=144196793723213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google.ie/url?sa=i&amp;rct=j&amp;q=&amp;esrc=s&amp;source=images&amp;cd=&amp;cad=rja&amp;uact=8&amp;ved=0CAcQjRxqFQoTCN-AgZrE7McCFcU7Ggod60MPNw&amp;url=http://uxpamagazine.org/right_metaphor_wrong_motivation/&amp;psig=AFQjCNF8weJjWGOsfobbTwRrbVubeBjpUQ&amp;ust=1441976754385673" TargetMode="Externa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hyperlink" Target="http://www.google.ie/url?sa=i&amp;rct=j&amp;q=&amp;esrc=s&amp;source=images&amp;cd=&amp;cad=rja&amp;uact=8&amp;ved=0CAcQjRxqFQoTCJjlxIPF7McCFYfuGgodrrUH5w&amp;url=http://teachers.net/mentors/student-motivation/topic6/6.13.11.19.35.01.html&amp;psig=AFQjCNF8weJjWGOsfobbTwRrbVubeBjpUQ&amp;ust=1441976754385673"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ie/url?sa=i&amp;rct=j&amp;q=&amp;esrc=s&amp;source=images&amp;cd=&amp;cad=rja&amp;uact=8&amp;ved=0CAcQjRxqFQoTCNTZpubF7McCFcu4FAodC9sJ-A&amp;url=http://www.nature.com/scitable/knowledge/library/measuring-animal-preferences-and-choice-behavior-23590718&amp;psig=AFQjCNGD46StU4V10kN0mZ84LAC1_3zDjA&amp;ust=144197716248397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Higher Biology</a:t>
            </a:r>
            <a:endParaRPr lang="en-GB" dirty="0"/>
          </a:p>
        </p:txBody>
      </p:sp>
      <p:sp>
        <p:nvSpPr>
          <p:cNvPr id="3" name="Subtitle 2"/>
          <p:cNvSpPr>
            <a:spLocks noGrp="1"/>
          </p:cNvSpPr>
          <p:nvPr>
            <p:ph type="subTitle" idx="1"/>
          </p:nvPr>
        </p:nvSpPr>
        <p:spPr/>
        <p:txBody>
          <a:bodyPr/>
          <a:lstStyle/>
          <a:p>
            <a:r>
              <a:rPr lang="en-GB" b="1" dirty="0" smtClean="0">
                <a:solidFill>
                  <a:srgbClr val="7030A0"/>
                </a:solidFill>
                <a:effectLst>
                  <a:outerShdw blurRad="38100" dist="38100" dir="2700000" algn="tl">
                    <a:srgbClr val="000000">
                      <a:alpha val="43137"/>
                    </a:srgbClr>
                  </a:outerShdw>
                </a:effectLst>
              </a:rPr>
              <a:t>Animal Welfare</a:t>
            </a:r>
            <a:endParaRPr lang="en-GB" b="1" dirty="0">
              <a:solidFill>
                <a:srgbClr val="7030A0"/>
              </a:solidFill>
              <a:effectLst>
                <a:outerShdw blurRad="38100" dist="38100" dir="2700000" algn="tl">
                  <a:srgbClr val="000000">
                    <a:alpha val="43137"/>
                  </a:srgbClr>
                </a:outerShdw>
              </a:effectLst>
            </a:endParaRPr>
          </a:p>
        </p:txBody>
      </p:sp>
      <p:sp>
        <p:nvSpPr>
          <p:cNvPr id="4" name="TextBox 3"/>
          <p:cNvSpPr txBox="1"/>
          <p:nvPr/>
        </p:nvSpPr>
        <p:spPr>
          <a:xfrm rot="20391039">
            <a:off x="6066979" y="5744685"/>
            <a:ext cx="2640466" cy="369332"/>
          </a:xfrm>
          <a:prstGeom prst="rect">
            <a:avLst/>
          </a:prstGeom>
          <a:noFill/>
        </p:spPr>
        <p:txBody>
          <a:bodyPr wrap="none" rtlCol="0">
            <a:spAutoFit/>
          </a:bodyPr>
          <a:lstStyle/>
          <a:p>
            <a:r>
              <a:rPr lang="en-GB" b="1" spc="300" dirty="0" smtClean="0">
                <a:solidFill>
                  <a:srgbClr val="FF0000"/>
                </a:solidFill>
                <a:effectLst>
                  <a:outerShdw blurRad="38100" dist="38100" dir="2700000" algn="tl">
                    <a:srgbClr val="000000">
                      <a:alpha val="43137"/>
                    </a:srgbClr>
                  </a:outerShdw>
                </a:effectLst>
                <a:latin typeface="Comic Sans MS" pitchFamily="66" charset="0"/>
              </a:rPr>
              <a:t>Mr G R Davidson</a:t>
            </a:r>
            <a:endParaRPr lang="en-GB" b="1" spc="300" dirty="0">
              <a:solidFill>
                <a:srgbClr val="FF0000"/>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22124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Ethogram</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10</a:t>
            </a:fld>
            <a:endParaRPr lang="en-GB"/>
          </a:p>
        </p:txBody>
      </p:sp>
      <p:pic>
        <p:nvPicPr>
          <p:cNvPr id="7" name="Picture 2" descr="Henry-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916832"/>
            <a:ext cx="7200800" cy="432369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99592" y="1481010"/>
            <a:ext cx="3276859" cy="369332"/>
          </a:xfrm>
          <a:prstGeom prst="rect">
            <a:avLst/>
          </a:prstGeom>
          <a:noFill/>
        </p:spPr>
        <p:txBody>
          <a:bodyPr wrap="none" rtlCol="0">
            <a:spAutoFit/>
          </a:bodyPr>
          <a:lstStyle/>
          <a:p>
            <a:r>
              <a:rPr lang="en-GB" dirty="0" smtClean="0">
                <a:latin typeface="Comic Sans MS" pitchFamily="66" charset="0"/>
              </a:rPr>
              <a:t>Example </a:t>
            </a:r>
            <a:r>
              <a:rPr lang="en-GB" dirty="0" err="1" smtClean="0">
                <a:latin typeface="Comic Sans MS" pitchFamily="66" charset="0"/>
              </a:rPr>
              <a:t>ethogram</a:t>
            </a:r>
            <a:r>
              <a:rPr lang="en-GB" dirty="0" smtClean="0">
                <a:latin typeface="Comic Sans MS" pitchFamily="66" charset="0"/>
              </a:rPr>
              <a:t> - Baboons</a:t>
            </a:r>
            <a:endParaRPr lang="en-GB" dirty="0">
              <a:latin typeface="Comic Sans MS" pitchFamily="66" charset="0"/>
            </a:endParaRPr>
          </a:p>
        </p:txBody>
      </p:sp>
    </p:spTree>
    <p:extLst>
      <p:ext uri="{BB962C8B-B14F-4D97-AF65-F5344CB8AC3E}">
        <p14:creationId xmlns:p14="http://schemas.microsoft.com/office/powerpoint/2010/main" val="1461900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by="(-#ppt_w*2)" calcmode="lin" valueType="num">
                                      <p:cBhvr rctx="PPT">
                                        <p:cTn id="7" dur="500" autoRev="1" fill="hold">
                                          <p:stCondLst>
                                            <p:cond delay="0"/>
                                          </p:stCondLst>
                                        </p:cTn>
                                        <p:tgtEl>
                                          <p:spTgt spid="8"/>
                                        </p:tgtEl>
                                        <p:attrNameLst>
                                          <p:attrName>ppt_w</p:attrName>
                                        </p:attrNameLst>
                                      </p:cBhvr>
                                    </p:anim>
                                    <p:anim by="(#ppt_w*0.50)" calcmode="lin" valueType="num">
                                      <p:cBhvr>
                                        <p:cTn id="8" dur="500" decel="50000" autoRev="1" fill="hold">
                                          <p:stCondLst>
                                            <p:cond delay="0"/>
                                          </p:stCondLst>
                                        </p:cTn>
                                        <p:tgtEl>
                                          <p:spTgt spid="8"/>
                                        </p:tgtEl>
                                        <p:attrNameLst>
                                          <p:attrName>ppt_x</p:attrName>
                                        </p:attrNameLst>
                                      </p:cBhvr>
                                    </p:anim>
                                    <p:anim from="(-#ppt_h/2)" to="(#ppt_y)" calcmode="lin" valueType="num">
                                      <p:cBhvr>
                                        <p:cTn id="9" dur="1000" fill="hold">
                                          <p:stCondLst>
                                            <p:cond delay="0"/>
                                          </p:stCondLst>
                                        </p:cTn>
                                        <p:tgtEl>
                                          <p:spTgt spid="8"/>
                                        </p:tgtEl>
                                        <p:attrNameLst>
                                          <p:attrName>ppt_y</p:attrName>
                                        </p:attrNameLst>
                                      </p:cBhvr>
                                    </p:anim>
                                    <p:animRot by="21600000">
                                      <p:cBhvr>
                                        <p:cTn id="10" dur="1000" fill="hold">
                                          <p:stCondLst>
                                            <p:cond delay="0"/>
                                          </p:stCondLst>
                                        </p:cTn>
                                        <p:tgtEl>
                                          <p:spTgt spid="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1" presetClass="entr" presetSubtype="3"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heel(3)">
                                      <p:cBhvr>
                                        <p:cTn id="1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Ethogram</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11</a:t>
            </a:fld>
            <a:endParaRPr lang="en-GB"/>
          </a:p>
        </p:txBody>
      </p:sp>
      <p:pic>
        <p:nvPicPr>
          <p:cNvPr id="7" name="Picture 2" descr="http://newhorizonseecblog.files.wordpress.com/2011/06/blog4-1-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916832"/>
            <a:ext cx="8200238" cy="3133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393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3)">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Preference Testing</a:t>
            </a:r>
            <a:endParaRPr lang="en-GB" dirty="0"/>
          </a:p>
        </p:txBody>
      </p:sp>
      <p:sp>
        <p:nvSpPr>
          <p:cNvPr id="7" name="Content Placeholder 6"/>
          <p:cNvSpPr>
            <a:spLocks noGrp="1"/>
          </p:cNvSpPr>
          <p:nvPr>
            <p:ph idx="1"/>
          </p:nvPr>
        </p:nvSpPr>
        <p:spPr/>
        <p:txBody>
          <a:bodyPr/>
          <a:lstStyle/>
          <a:p>
            <a:r>
              <a:rPr lang="en-GB" dirty="0" smtClean="0"/>
              <a:t>We use preference tests to give animals a choice of conditions.</a:t>
            </a:r>
          </a:p>
          <a:p>
            <a:r>
              <a:rPr lang="en-GB" dirty="0" smtClean="0"/>
              <a:t>The animal is offered controlled choices, e.g. a choice chamber, radial arm maze, etc.</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12</a:t>
            </a:fld>
            <a:endParaRPr lang="en-GB"/>
          </a:p>
        </p:txBody>
      </p:sp>
    </p:spTree>
    <p:extLst>
      <p:ext uri="{BB962C8B-B14F-4D97-AF65-F5344CB8AC3E}">
        <p14:creationId xmlns:p14="http://schemas.microsoft.com/office/powerpoint/2010/main" val="3034206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Choice Chamber</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13</a:t>
            </a:fld>
            <a:endParaRPr lang="en-GB"/>
          </a:p>
        </p:txBody>
      </p:sp>
      <p:pic>
        <p:nvPicPr>
          <p:cNvPr id="6146" name="Picture 2" descr="http://www.hometrainingtools.com/media/catalog/product/cache/1/image/9df78eab33525d08d6e5fb8d27136e95/B/E/BE-CHAMBER.jpg"/>
          <p:cNvPicPr>
            <a:picLocks noChangeAspect="1" noChangeArrowheads="1"/>
          </p:cNvPicPr>
          <p:nvPr/>
        </p:nvPicPr>
        <p:blipFill rotWithShape="1">
          <a:blip r:embed="rId2">
            <a:extLst>
              <a:ext uri="{28A0092B-C50C-407E-A947-70E740481C1C}">
                <a14:useLocalDpi xmlns:a14="http://schemas.microsoft.com/office/drawing/2010/main" val="0"/>
              </a:ext>
            </a:extLst>
          </a:blip>
          <a:srcRect t="17755" b="17268"/>
          <a:stretch/>
        </p:blipFill>
        <p:spPr bwMode="auto">
          <a:xfrm>
            <a:off x="971600" y="1772816"/>
            <a:ext cx="7056784" cy="3698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735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heel(3)">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Radial Arm Maze</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14</a:t>
            </a:fld>
            <a:endParaRPr lang="en-GB"/>
          </a:p>
        </p:txBody>
      </p:sp>
      <p:pic>
        <p:nvPicPr>
          <p:cNvPr id="4098" name="Picture 2" descr="http://academic.uprm.edu/~ephoebus/09280e00.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556792"/>
            <a:ext cx="5976664" cy="4485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67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heel(3)">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a:t>
            </a:r>
            <a:endParaRPr lang="en-GB" dirty="0"/>
          </a:p>
        </p:txBody>
      </p:sp>
      <p:sp>
        <p:nvSpPr>
          <p:cNvPr id="3" name="Content Placeholder 2"/>
          <p:cNvSpPr>
            <a:spLocks noGrp="1"/>
          </p:cNvSpPr>
          <p:nvPr>
            <p:ph idx="1"/>
          </p:nvPr>
        </p:nvSpPr>
        <p:spPr/>
        <p:txBody>
          <a:bodyPr>
            <a:normAutofit/>
          </a:bodyPr>
          <a:lstStyle/>
          <a:p>
            <a:r>
              <a:rPr lang="en-GB" dirty="0" smtClean="0"/>
              <a:t>All animals have basic needs which must be met if the animal is to survive, e.g.</a:t>
            </a:r>
          </a:p>
          <a:p>
            <a:pPr lvl="1"/>
            <a:r>
              <a:rPr lang="en-GB" dirty="0" smtClean="0"/>
              <a:t>Water</a:t>
            </a:r>
          </a:p>
          <a:p>
            <a:pPr lvl="1"/>
            <a:r>
              <a:rPr lang="en-GB" dirty="0" smtClean="0"/>
              <a:t>Food</a:t>
            </a:r>
          </a:p>
          <a:p>
            <a:pPr lvl="1"/>
            <a:r>
              <a:rPr lang="en-GB" dirty="0" smtClean="0"/>
              <a:t>Sleep</a:t>
            </a:r>
          </a:p>
        </p:txBody>
      </p:sp>
      <p:sp>
        <p:nvSpPr>
          <p:cNvPr id="4" name="Date Placeholder 3"/>
          <p:cNvSpPr>
            <a:spLocks noGrp="1"/>
          </p:cNvSpPr>
          <p:nvPr>
            <p:ph type="dt" sz="half" idx="10"/>
          </p:nvPr>
        </p:nvSpPr>
        <p:spPr/>
        <p:txBody>
          <a:bodyPr/>
          <a:lstStyle/>
          <a:p>
            <a:fld id="{EA21F6DF-3082-4644-84DD-A3C5FBA6B3AD}"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15</a:t>
            </a:fld>
            <a:endParaRPr lang="en-GB"/>
          </a:p>
        </p:txBody>
      </p:sp>
    </p:spTree>
    <p:extLst>
      <p:ext uri="{BB962C8B-B14F-4D97-AF65-F5344CB8AC3E}">
        <p14:creationId xmlns:p14="http://schemas.microsoft.com/office/powerpoint/2010/main" val="2967768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a:t>
            </a:r>
            <a:endParaRPr lang="en-GB" dirty="0"/>
          </a:p>
        </p:txBody>
      </p:sp>
      <p:sp>
        <p:nvSpPr>
          <p:cNvPr id="3" name="Content Placeholder 2"/>
          <p:cNvSpPr>
            <a:spLocks noGrp="1"/>
          </p:cNvSpPr>
          <p:nvPr>
            <p:ph idx="1"/>
          </p:nvPr>
        </p:nvSpPr>
        <p:spPr/>
        <p:txBody>
          <a:bodyPr>
            <a:normAutofit lnSpcReduction="10000"/>
          </a:bodyPr>
          <a:lstStyle/>
          <a:p>
            <a:r>
              <a:rPr lang="en-GB" dirty="0" smtClean="0"/>
              <a:t>Motivation is the desire to satisfy at least one of these needs.</a:t>
            </a:r>
          </a:p>
          <a:p>
            <a:r>
              <a:rPr lang="en-GB" dirty="0" smtClean="0"/>
              <a:t>If the animal has everything it needs it will lack motivation.</a:t>
            </a:r>
          </a:p>
          <a:p>
            <a:r>
              <a:rPr lang="en-GB" dirty="0" smtClean="0"/>
              <a:t>However, if the animal lacks at least one of the basic needs, it becomes motivated to seek it out.</a:t>
            </a:r>
          </a:p>
          <a:p>
            <a:r>
              <a:rPr lang="en-GB" dirty="0" smtClean="0"/>
              <a:t>The more deprived it becomes, the stronger the motivation.</a:t>
            </a:r>
          </a:p>
          <a:p>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16</a:t>
            </a:fld>
            <a:endParaRPr lang="en-GB"/>
          </a:p>
        </p:txBody>
      </p:sp>
    </p:spTree>
    <p:extLst>
      <p:ext uri="{BB962C8B-B14F-4D97-AF65-F5344CB8AC3E}">
        <p14:creationId xmlns:p14="http://schemas.microsoft.com/office/powerpoint/2010/main" val="29677684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17</a:t>
            </a:fld>
            <a:endParaRPr lang="en-GB"/>
          </a:p>
        </p:txBody>
      </p:sp>
      <p:pic>
        <p:nvPicPr>
          <p:cNvPr id="7170" name="Picture 2" descr="http://www.uxpamagazine.org/wp-content/uploads/2013/08/9-2-rubes-motivation.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628800"/>
            <a:ext cx="3295650" cy="418147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teachers.net/gazette/wordpress/wp-content/uploads/2010/01/carrots-cartoon-SINGLE.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9992" y="1628800"/>
            <a:ext cx="3922620" cy="4181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515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heel(3)">
                                      <p:cBhvr>
                                        <p:cTn id="7" dur="20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3" fill="hold"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wheel(3)">
                                      <p:cBhvr>
                                        <p:cTn id="12" dur="20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a:t>
            </a:r>
            <a:endParaRPr lang="en-GB" dirty="0"/>
          </a:p>
        </p:txBody>
      </p:sp>
      <p:sp>
        <p:nvSpPr>
          <p:cNvPr id="3" name="Content Placeholder 2"/>
          <p:cNvSpPr>
            <a:spLocks noGrp="1"/>
          </p:cNvSpPr>
          <p:nvPr>
            <p:ph idx="1"/>
          </p:nvPr>
        </p:nvSpPr>
        <p:spPr/>
        <p:txBody>
          <a:bodyPr>
            <a:normAutofit fontScale="92500"/>
          </a:bodyPr>
          <a:lstStyle/>
          <a:p>
            <a:r>
              <a:rPr lang="en-GB" dirty="0" smtClean="0"/>
              <a:t>Preference tests can also be used to measure the strength of an animal’s motivation.</a:t>
            </a:r>
          </a:p>
          <a:p>
            <a:r>
              <a:rPr lang="en-GB" dirty="0" smtClean="0"/>
              <a:t>They can also be used to compare the motivation for 2 different behaviours, e.g.</a:t>
            </a:r>
          </a:p>
          <a:p>
            <a:pPr lvl="1"/>
            <a:r>
              <a:rPr lang="en-GB" dirty="0" smtClean="0"/>
              <a:t>Access to a sexually receptive mate or fresh drinking water.</a:t>
            </a:r>
          </a:p>
          <a:p>
            <a:pPr lvl="1"/>
            <a:r>
              <a:rPr lang="en-GB" dirty="0" smtClean="0"/>
              <a:t>Access to comfy bedding or the company of others.</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18</a:t>
            </a:fld>
            <a:endParaRPr lang="en-GB"/>
          </a:p>
        </p:txBody>
      </p:sp>
    </p:spTree>
    <p:extLst>
      <p:ext uri="{BB962C8B-B14F-4D97-AF65-F5344CB8AC3E}">
        <p14:creationId xmlns:p14="http://schemas.microsoft.com/office/powerpoint/2010/main" val="21966105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19</a:t>
            </a:fld>
            <a:endParaRPr lang="en-GB"/>
          </a:p>
        </p:txBody>
      </p:sp>
      <p:pic>
        <p:nvPicPr>
          <p:cNvPr id="8194" name="Picture 2" descr="http://www.nature.com/scitable/content/ne0000/ne0000/ne0000/ne0000/23591087/Amdam-Hovland_1_2.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258" y="1634803"/>
            <a:ext cx="7940182" cy="4242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529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wheel(3)">
                                      <p:cBhvr>
                                        <p:cTn id="7" dur="2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Domesticated Animals</a:t>
            </a:r>
            <a:endParaRPr lang="en-GB" dirty="0"/>
          </a:p>
        </p:txBody>
      </p:sp>
      <p:sp>
        <p:nvSpPr>
          <p:cNvPr id="3" name="Content Placeholder 2"/>
          <p:cNvSpPr>
            <a:spLocks noGrp="1"/>
          </p:cNvSpPr>
          <p:nvPr>
            <p:ph idx="1"/>
          </p:nvPr>
        </p:nvSpPr>
        <p:spPr/>
        <p:txBody>
          <a:bodyPr>
            <a:normAutofit/>
          </a:bodyPr>
          <a:lstStyle/>
          <a:p>
            <a:r>
              <a:rPr lang="en-GB" dirty="0" smtClean="0"/>
              <a:t>Animal welfare used to be based on the ability to resist disease, grow and reproduce successfully.</a:t>
            </a:r>
          </a:p>
          <a:p>
            <a:r>
              <a:rPr lang="en-GB" dirty="0"/>
              <a:t>Improving conditions for domesticated animals is expensive.</a:t>
            </a:r>
          </a:p>
          <a:p>
            <a:endParaRPr lang="en-GB" dirty="0" smtClean="0"/>
          </a:p>
        </p:txBody>
      </p:sp>
      <p:sp>
        <p:nvSpPr>
          <p:cNvPr id="4" name="Date Placeholder 3"/>
          <p:cNvSpPr>
            <a:spLocks noGrp="1"/>
          </p:cNvSpPr>
          <p:nvPr>
            <p:ph type="dt" sz="half" idx="10"/>
          </p:nvPr>
        </p:nvSpPr>
        <p:spPr/>
        <p:txBody>
          <a:bodyPr/>
          <a:lstStyle/>
          <a:p>
            <a:fld id="{EA21F6DF-3082-4644-84DD-A3C5FBA6B3AD}"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2</a:t>
            </a:fld>
            <a:endParaRPr lang="en-GB"/>
          </a:p>
        </p:txBody>
      </p:sp>
    </p:spTree>
    <p:extLst>
      <p:ext uri="{BB962C8B-B14F-4D97-AF65-F5344CB8AC3E}">
        <p14:creationId xmlns:p14="http://schemas.microsoft.com/office/powerpoint/2010/main" val="941470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Domesticated Animals</a:t>
            </a:r>
            <a:endParaRPr lang="en-GB" dirty="0"/>
          </a:p>
        </p:txBody>
      </p:sp>
      <p:sp>
        <p:nvSpPr>
          <p:cNvPr id="3" name="Content Placeholder 2"/>
          <p:cNvSpPr>
            <a:spLocks noGrp="1"/>
          </p:cNvSpPr>
          <p:nvPr>
            <p:ph idx="1"/>
          </p:nvPr>
        </p:nvSpPr>
        <p:spPr/>
        <p:txBody>
          <a:bodyPr>
            <a:normAutofit/>
          </a:bodyPr>
          <a:lstStyle/>
          <a:p>
            <a:r>
              <a:rPr lang="en-GB" dirty="0" smtClean="0"/>
              <a:t>However, research has shown that improving the conditions for these animals results in more contented animals resulting in better growth, more successful reproduction and higher quality meat, eggs and milk.</a:t>
            </a:r>
          </a:p>
          <a:p>
            <a:r>
              <a:rPr lang="en-GB" dirty="0" smtClean="0"/>
              <a:t>It has also been shown that stressed animals show poorer growth.</a:t>
            </a:r>
          </a:p>
        </p:txBody>
      </p:sp>
      <p:sp>
        <p:nvSpPr>
          <p:cNvPr id="4" name="Date Placeholder 3"/>
          <p:cNvSpPr>
            <a:spLocks noGrp="1"/>
          </p:cNvSpPr>
          <p:nvPr>
            <p:ph type="dt" sz="half" idx="10"/>
          </p:nvPr>
        </p:nvSpPr>
        <p:spPr/>
        <p:txBody>
          <a:bodyPr/>
          <a:lstStyle/>
          <a:p>
            <a:fld id="{EA21F6DF-3082-4644-84DD-A3C5FBA6B3AD}"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3</a:t>
            </a:fld>
            <a:endParaRPr lang="en-GB"/>
          </a:p>
        </p:txBody>
      </p:sp>
    </p:spTree>
    <p:extLst>
      <p:ext uri="{BB962C8B-B14F-4D97-AF65-F5344CB8AC3E}">
        <p14:creationId xmlns:p14="http://schemas.microsoft.com/office/powerpoint/2010/main" val="941470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Domesticated Animals</a:t>
            </a:r>
            <a:endParaRPr lang="en-GB" dirty="0"/>
          </a:p>
        </p:txBody>
      </p:sp>
      <p:sp>
        <p:nvSpPr>
          <p:cNvPr id="3" name="Content Placeholder 2"/>
          <p:cNvSpPr>
            <a:spLocks noGrp="1"/>
          </p:cNvSpPr>
          <p:nvPr>
            <p:ph idx="1"/>
          </p:nvPr>
        </p:nvSpPr>
        <p:spPr/>
        <p:txBody>
          <a:bodyPr>
            <a:normAutofit/>
          </a:bodyPr>
          <a:lstStyle/>
          <a:p>
            <a:r>
              <a:rPr lang="en-GB" dirty="0" smtClean="0"/>
              <a:t>The obvious result of improving the conditions for these animals is that the end product becomes more expensive.</a:t>
            </a:r>
          </a:p>
          <a:p>
            <a:r>
              <a:rPr lang="en-GB" dirty="0" smtClean="0"/>
              <a:t>Since animal welfare in the UK is among the highest in the world, this makes British produce much more expensive than the imported produce.</a:t>
            </a:r>
          </a:p>
        </p:txBody>
      </p:sp>
      <p:sp>
        <p:nvSpPr>
          <p:cNvPr id="4" name="Date Placeholder 3"/>
          <p:cNvSpPr>
            <a:spLocks noGrp="1"/>
          </p:cNvSpPr>
          <p:nvPr>
            <p:ph type="dt" sz="half" idx="10"/>
          </p:nvPr>
        </p:nvSpPr>
        <p:spPr/>
        <p:txBody>
          <a:bodyPr/>
          <a:lstStyle/>
          <a:p>
            <a:fld id="{EA21F6DF-3082-4644-84DD-A3C5FBA6B3AD}"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4</a:t>
            </a:fld>
            <a:endParaRPr lang="en-GB"/>
          </a:p>
        </p:txBody>
      </p:sp>
    </p:spTree>
    <p:extLst>
      <p:ext uri="{BB962C8B-B14F-4D97-AF65-F5344CB8AC3E}">
        <p14:creationId xmlns:p14="http://schemas.microsoft.com/office/powerpoint/2010/main" val="941470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Domesticated Animals</a:t>
            </a:r>
            <a:endParaRPr lang="en-GB" dirty="0"/>
          </a:p>
        </p:txBody>
      </p:sp>
      <p:sp>
        <p:nvSpPr>
          <p:cNvPr id="3" name="Content Placeholder 2"/>
          <p:cNvSpPr>
            <a:spLocks noGrp="1"/>
          </p:cNvSpPr>
          <p:nvPr>
            <p:ph idx="1"/>
          </p:nvPr>
        </p:nvSpPr>
        <p:spPr/>
        <p:txBody>
          <a:bodyPr>
            <a:normAutofit lnSpcReduction="10000"/>
          </a:bodyPr>
          <a:lstStyle/>
          <a:p>
            <a:r>
              <a:rPr lang="en-GB" dirty="0" smtClean="0"/>
              <a:t>Human moral conduct raises some ethical questions in this area.</a:t>
            </a:r>
          </a:p>
          <a:p>
            <a:r>
              <a:rPr lang="en-GB" dirty="0" smtClean="0"/>
              <a:t>It is unethical to subject these animals to pain, distress and general negative experiences, e.g. battery hens kept in crowded conditions with their beaks trimmed to prevent them from harming each other just so that we can have cheaper eggs.</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5</a:t>
            </a:fld>
            <a:endParaRPr lang="en-GB"/>
          </a:p>
        </p:txBody>
      </p:sp>
    </p:spTree>
    <p:extLst>
      <p:ext uri="{BB962C8B-B14F-4D97-AF65-F5344CB8AC3E}">
        <p14:creationId xmlns:p14="http://schemas.microsoft.com/office/powerpoint/2010/main" val="941470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Poor Animal Welfare</a:t>
            </a:r>
            <a:endParaRPr lang="en-GB" dirty="0"/>
          </a:p>
        </p:txBody>
      </p:sp>
      <p:sp>
        <p:nvSpPr>
          <p:cNvPr id="3" name="Content Placeholder 2"/>
          <p:cNvSpPr>
            <a:spLocks noGrp="1"/>
          </p:cNvSpPr>
          <p:nvPr>
            <p:ph idx="1"/>
          </p:nvPr>
        </p:nvSpPr>
        <p:spPr/>
        <p:txBody>
          <a:bodyPr/>
          <a:lstStyle/>
          <a:p>
            <a:r>
              <a:rPr lang="en-GB" dirty="0" smtClean="0"/>
              <a:t>When animals are kept in unnatural conditions, they often behave differently to animals in the wild.</a:t>
            </a:r>
          </a:p>
          <a:p>
            <a:r>
              <a:rPr lang="en-GB" dirty="0" smtClean="0"/>
              <a:t>These types of behaviour indicate poor animal welfare.</a:t>
            </a:r>
          </a:p>
          <a:p>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6</a:t>
            </a:fld>
            <a:endParaRPr lang="en-GB"/>
          </a:p>
        </p:txBody>
      </p:sp>
    </p:spTree>
    <p:extLst>
      <p:ext uri="{BB962C8B-B14F-4D97-AF65-F5344CB8AC3E}">
        <p14:creationId xmlns:p14="http://schemas.microsoft.com/office/powerpoint/2010/main" val="1276095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Poor Animal Welfare</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324330"/>
              </p:ext>
            </p:extLst>
          </p:nvPr>
        </p:nvGraphicFramePr>
        <p:xfrm>
          <a:off x="457200" y="1600200"/>
          <a:ext cx="8229600" cy="4669362"/>
        </p:xfrm>
        <a:graphic>
          <a:graphicData uri="http://schemas.openxmlformats.org/drawingml/2006/table">
            <a:tbl>
              <a:tblPr firstRow="1" bandRow="1">
                <a:tableStyleId>{073A0DAA-6AF3-43AB-8588-CEC1D06C72B9}</a:tableStyleId>
              </a:tblPr>
              <a:tblGrid>
                <a:gridCol w="4114800"/>
                <a:gridCol w="4114800"/>
              </a:tblGrid>
              <a:tr h="855414">
                <a:tc>
                  <a:txBody>
                    <a:bodyPr/>
                    <a:lstStyle/>
                    <a:p>
                      <a:pPr algn="ctr"/>
                      <a:r>
                        <a:rPr lang="en-GB" dirty="0" smtClean="0">
                          <a:latin typeface="Comic Sans MS" pitchFamily="66" charset="0"/>
                        </a:rPr>
                        <a:t>Poor Welfare Behaviour</a:t>
                      </a:r>
                      <a:endParaRPr lang="en-GB" dirty="0">
                        <a:latin typeface="Comic Sans MS" pitchFamily="66" charset="0"/>
                      </a:endParaRPr>
                    </a:p>
                  </a:txBody>
                  <a:tcPr anchor="ctr"/>
                </a:tc>
                <a:tc>
                  <a:txBody>
                    <a:bodyPr/>
                    <a:lstStyle/>
                    <a:p>
                      <a:pPr algn="ctr"/>
                      <a:r>
                        <a:rPr lang="en-GB" dirty="0" smtClean="0">
                          <a:latin typeface="Comic Sans MS" pitchFamily="66" charset="0"/>
                        </a:rPr>
                        <a:t>Example</a:t>
                      </a:r>
                      <a:endParaRPr lang="en-GB" dirty="0">
                        <a:latin typeface="Comic Sans MS" pitchFamily="66" charset="0"/>
                      </a:endParaRPr>
                    </a:p>
                  </a:txBody>
                  <a:tcPr anchor="ctr"/>
                </a:tc>
              </a:tr>
              <a:tr h="855414">
                <a:tc>
                  <a:txBody>
                    <a:bodyPr/>
                    <a:lstStyle/>
                    <a:p>
                      <a:pPr algn="ctr"/>
                      <a:r>
                        <a:rPr lang="en-GB" dirty="0" smtClean="0">
                          <a:latin typeface="Comic Sans MS" pitchFamily="66" charset="0"/>
                        </a:rPr>
                        <a:t>Misdirected Behaviour</a:t>
                      </a:r>
                      <a:endParaRPr lang="en-GB" dirty="0">
                        <a:latin typeface="Comic Sans MS" pitchFamily="66" charset="0"/>
                      </a:endParaRPr>
                    </a:p>
                  </a:txBody>
                  <a:tcPr anchor="ctr"/>
                </a:tc>
                <a:tc>
                  <a:txBody>
                    <a:bodyPr/>
                    <a:lstStyle/>
                    <a:p>
                      <a:pPr algn="ctr"/>
                      <a:r>
                        <a:rPr lang="en-GB" dirty="0" smtClean="0">
                          <a:latin typeface="Comic Sans MS" pitchFamily="66" charset="0"/>
                        </a:rPr>
                        <a:t>Over-grooming of feathers in chickens leading to damage of the feathers.</a:t>
                      </a:r>
                      <a:endParaRPr lang="en-GB" dirty="0">
                        <a:latin typeface="Comic Sans MS" pitchFamily="66" charset="0"/>
                      </a:endParaRPr>
                    </a:p>
                  </a:txBody>
                  <a:tcPr anchor="ctr"/>
                </a:tc>
              </a:tr>
              <a:tr h="855414">
                <a:tc>
                  <a:txBody>
                    <a:bodyPr/>
                    <a:lstStyle/>
                    <a:p>
                      <a:pPr algn="ctr"/>
                      <a:r>
                        <a:rPr lang="en-GB" dirty="0" smtClean="0">
                          <a:latin typeface="Comic Sans MS" pitchFamily="66" charset="0"/>
                        </a:rPr>
                        <a:t>Stereotypy</a:t>
                      </a:r>
                      <a:endParaRPr lang="en-GB" dirty="0">
                        <a:latin typeface="Comic Sans MS" pitchFamily="66" charset="0"/>
                      </a:endParaRPr>
                    </a:p>
                  </a:txBody>
                  <a:tcPr anchor="ctr"/>
                </a:tc>
                <a:tc>
                  <a:txBody>
                    <a:bodyPr/>
                    <a:lstStyle/>
                    <a:p>
                      <a:pPr algn="ctr"/>
                      <a:r>
                        <a:rPr lang="en-GB" dirty="0" smtClean="0">
                          <a:latin typeface="Comic Sans MS" pitchFamily="66" charset="0"/>
                        </a:rPr>
                        <a:t>Repetitive actions such as aimless chewing movements </a:t>
                      </a:r>
                      <a:r>
                        <a:rPr lang="en-GB" baseline="0" dirty="0" smtClean="0">
                          <a:latin typeface="Comic Sans MS" pitchFamily="66" charset="0"/>
                        </a:rPr>
                        <a:t> without having food, by pigs kept in pens which are too small.</a:t>
                      </a:r>
                      <a:endParaRPr lang="en-GB" dirty="0">
                        <a:latin typeface="Comic Sans MS" pitchFamily="66" charset="0"/>
                      </a:endParaRPr>
                    </a:p>
                  </a:txBody>
                  <a:tcPr anchor="ctr"/>
                </a:tc>
              </a:tr>
              <a:tr h="855414">
                <a:tc>
                  <a:txBody>
                    <a:bodyPr/>
                    <a:lstStyle/>
                    <a:p>
                      <a:pPr algn="ctr"/>
                      <a:r>
                        <a:rPr lang="en-GB" dirty="0" smtClean="0">
                          <a:latin typeface="Comic Sans MS" pitchFamily="66" charset="0"/>
                        </a:rPr>
                        <a:t>Failure of reproductive behaviour</a:t>
                      </a:r>
                      <a:endParaRPr lang="en-GB" dirty="0">
                        <a:latin typeface="Comic Sans MS" pitchFamily="66" charset="0"/>
                      </a:endParaRPr>
                    </a:p>
                  </a:txBody>
                  <a:tcPr anchor="ctr"/>
                </a:tc>
                <a:tc>
                  <a:txBody>
                    <a:bodyPr/>
                    <a:lstStyle/>
                    <a:p>
                      <a:pPr algn="ctr"/>
                      <a:r>
                        <a:rPr lang="en-GB" dirty="0" smtClean="0">
                          <a:latin typeface="Comic Sans MS" pitchFamily="66" charset="0"/>
                        </a:rPr>
                        <a:t>Rejection of offspring.</a:t>
                      </a:r>
                      <a:endParaRPr lang="en-GB" dirty="0">
                        <a:latin typeface="Comic Sans MS" pitchFamily="66" charset="0"/>
                      </a:endParaRPr>
                    </a:p>
                  </a:txBody>
                  <a:tcPr anchor="ctr"/>
                </a:tc>
              </a:tr>
              <a:tr h="855414">
                <a:tc>
                  <a:txBody>
                    <a:bodyPr/>
                    <a:lstStyle/>
                    <a:p>
                      <a:pPr algn="ctr"/>
                      <a:r>
                        <a:rPr lang="en-GB" dirty="0" smtClean="0">
                          <a:latin typeface="Comic Sans MS" pitchFamily="66" charset="0"/>
                        </a:rPr>
                        <a:t>Abnormal activity</a:t>
                      </a:r>
                      <a:endParaRPr lang="en-GB" dirty="0">
                        <a:latin typeface="Comic Sans MS" pitchFamily="66" charset="0"/>
                      </a:endParaRPr>
                    </a:p>
                  </a:txBody>
                  <a:tcPr anchor="ctr"/>
                </a:tc>
                <a:tc>
                  <a:txBody>
                    <a:bodyPr/>
                    <a:lstStyle/>
                    <a:p>
                      <a:pPr algn="ctr"/>
                      <a:r>
                        <a:rPr lang="en-GB" dirty="0" smtClean="0">
                          <a:latin typeface="Comic Sans MS" pitchFamily="66" charset="0"/>
                        </a:rPr>
                        <a:t>Hyper aggression in bulls.</a:t>
                      </a:r>
                      <a:endParaRPr lang="en-GB" dirty="0">
                        <a:latin typeface="Comic Sans MS" pitchFamily="66" charset="0"/>
                      </a:endParaRPr>
                    </a:p>
                  </a:txBody>
                  <a:tcPr anchor="ctr"/>
                </a:tc>
              </a:tr>
            </a:tbl>
          </a:graphicData>
        </a:graphic>
      </p:graphicFrame>
      <p:sp>
        <p:nvSpPr>
          <p:cNvPr id="4" name="Date Placeholder 3"/>
          <p:cNvSpPr>
            <a:spLocks noGrp="1"/>
          </p:cNvSpPr>
          <p:nvPr>
            <p:ph type="dt" sz="half" idx="10"/>
          </p:nvPr>
        </p:nvSpPr>
        <p:spPr/>
        <p:txBody>
          <a:bodyPr/>
          <a:lstStyle/>
          <a:p>
            <a:fld id="{EA21F6DF-3082-4644-84DD-A3C5FBA6B3AD}"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7</a:t>
            </a:fld>
            <a:endParaRPr lang="en-GB"/>
          </a:p>
        </p:txBody>
      </p:sp>
    </p:spTree>
    <p:extLst>
      <p:ext uri="{BB962C8B-B14F-4D97-AF65-F5344CB8AC3E}">
        <p14:creationId xmlns:p14="http://schemas.microsoft.com/office/powerpoint/2010/main" val="383820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Observing Behaviour</a:t>
            </a:r>
            <a:endParaRPr lang="en-GB" dirty="0"/>
          </a:p>
        </p:txBody>
      </p:sp>
      <p:sp>
        <p:nvSpPr>
          <p:cNvPr id="3" name="Content Placeholder 2"/>
          <p:cNvSpPr>
            <a:spLocks noGrp="1"/>
          </p:cNvSpPr>
          <p:nvPr>
            <p:ph idx="1"/>
          </p:nvPr>
        </p:nvSpPr>
        <p:spPr/>
        <p:txBody>
          <a:bodyPr>
            <a:normAutofit/>
          </a:bodyPr>
          <a:lstStyle/>
          <a:p>
            <a:r>
              <a:rPr lang="en-GB" dirty="0" smtClean="0"/>
              <a:t>The study of animal behaviour is called </a:t>
            </a:r>
            <a:r>
              <a:rPr lang="en-GB" b="1" u="sng" dirty="0" smtClean="0"/>
              <a:t>ethology</a:t>
            </a:r>
            <a:r>
              <a:rPr lang="en-GB" dirty="0" smtClean="0"/>
              <a:t>.</a:t>
            </a:r>
          </a:p>
          <a:p>
            <a:r>
              <a:rPr lang="en-GB" dirty="0" smtClean="0"/>
              <a:t>This provides information about normal behaviour patterns in their natural environment.</a:t>
            </a:r>
          </a:p>
        </p:txBody>
      </p:sp>
      <p:sp>
        <p:nvSpPr>
          <p:cNvPr id="4" name="Date Placeholder 3"/>
          <p:cNvSpPr>
            <a:spLocks noGrp="1"/>
          </p:cNvSpPr>
          <p:nvPr>
            <p:ph type="dt" sz="half" idx="10"/>
          </p:nvPr>
        </p:nvSpPr>
        <p:spPr/>
        <p:txBody>
          <a:bodyPr/>
          <a:lstStyle/>
          <a:p>
            <a:fld id="{EA21F6DF-3082-4644-84DD-A3C5FBA6B3AD}"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8</a:t>
            </a:fld>
            <a:endParaRPr lang="en-GB"/>
          </a:p>
        </p:txBody>
      </p:sp>
    </p:spTree>
    <p:extLst>
      <p:ext uri="{BB962C8B-B14F-4D97-AF65-F5344CB8AC3E}">
        <p14:creationId xmlns:p14="http://schemas.microsoft.com/office/powerpoint/2010/main" val="2527675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Observing Behaviour</a:t>
            </a:r>
            <a:endParaRPr lang="en-GB" dirty="0"/>
          </a:p>
        </p:txBody>
      </p:sp>
      <p:sp>
        <p:nvSpPr>
          <p:cNvPr id="3" name="Content Placeholder 2"/>
          <p:cNvSpPr>
            <a:spLocks noGrp="1"/>
          </p:cNvSpPr>
          <p:nvPr>
            <p:ph idx="1"/>
          </p:nvPr>
        </p:nvSpPr>
        <p:spPr/>
        <p:txBody>
          <a:bodyPr>
            <a:normAutofit/>
          </a:bodyPr>
          <a:lstStyle/>
          <a:p>
            <a:r>
              <a:rPr lang="en-GB" smtClean="0"/>
              <a:t>From </a:t>
            </a:r>
            <a:r>
              <a:rPr lang="en-GB" dirty="0" smtClean="0"/>
              <a:t>this information an </a:t>
            </a:r>
            <a:r>
              <a:rPr lang="en-GB" b="1" u="sng" dirty="0" err="1" smtClean="0"/>
              <a:t>ethogram</a:t>
            </a:r>
            <a:r>
              <a:rPr lang="en-GB" dirty="0" smtClean="0"/>
              <a:t> can be constructed.</a:t>
            </a:r>
          </a:p>
          <a:p>
            <a:r>
              <a:rPr lang="en-GB" dirty="0" smtClean="0"/>
              <a:t>This can then be compared </a:t>
            </a:r>
            <a:r>
              <a:rPr lang="en-GB" smtClean="0"/>
              <a:t>to domesticated animals. </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Thursday, 10 September 2015</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9</a:t>
            </a:fld>
            <a:endParaRPr lang="en-GB"/>
          </a:p>
        </p:txBody>
      </p:sp>
    </p:spTree>
    <p:extLst>
      <p:ext uri="{BB962C8B-B14F-4D97-AF65-F5344CB8AC3E}">
        <p14:creationId xmlns:p14="http://schemas.microsoft.com/office/powerpoint/2010/main" val="2527675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3147</TotalTime>
  <Words>589</Words>
  <Application>Microsoft Office PowerPoint</Application>
  <PresentationFormat>On-screen Show (4:3)</PresentationFormat>
  <Paragraphs>114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Higher Biology</vt:lpstr>
      <vt:lpstr>Domesticated Animals</vt:lpstr>
      <vt:lpstr>Domesticated Animals</vt:lpstr>
      <vt:lpstr>Domesticated Animals</vt:lpstr>
      <vt:lpstr>Domesticated Animals</vt:lpstr>
      <vt:lpstr>Poor Animal Welfare</vt:lpstr>
      <vt:lpstr>Poor Animal Welfare</vt:lpstr>
      <vt:lpstr>Observing Behaviour</vt:lpstr>
      <vt:lpstr>Observing Behaviour</vt:lpstr>
      <vt:lpstr>Ethogram</vt:lpstr>
      <vt:lpstr>Ethogram</vt:lpstr>
      <vt:lpstr>Preference Testing</vt:lpstr>
      <vt:lpstr>Choice Chamber</vt:lpstr>
      <vt:lpstr>Radial Arm Maze</vt:lpstr>
      <vt:lpstr>Motivation</vt:lpstr>
      <vt:lpstr>Motivation</vt:lpstr>
      <vt:lpstr>Motivation</vt:lpstr>
      <vt:lpstr>Motivation</vt:lpstr>
      <vt:lpstr>Motivation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Biology</dc:title>
  <dc:creator>Graham Davidson</dc:creator>
  <cp:lastModifiedBy>Graham Davidson</cp:lastModifiedBy>
  <cp:revision>235</cp:revision>
  <dcterms:created xsi:type="dcterms:W3CDTF">2014-09-10T08:40:26Z</dcterms:created>
  <dcterms:modified xsi:type="dcterms:W3CDTF">2015-09-10T13:22:49Z</dcterms:modified>
</cp:coreProperties>
</file>